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AEA0C-4B21-46E0-9249-94BD250D304D}" v="4" dt="2026-02-04T14:41:10.4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F1306-F606-ADC7-1AB4-D0CFB96447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5086B5-E1BD-0CE0-0237-6377F98DF7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38670-C359-0F7E-0E57-FD0AE2A99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B9D1D-A5AE-B652-2843-73FBF1C3E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B7F9B-F4E7-C601-0B8C-F24199A6D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7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05044-E4CE-8C47-6FB2-33399E5DF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B0CDF-A4E0-A416-5404-5ED864597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EA0FA-5F6B-51BF-61C8-AB93DFB22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6601E9-EAEA-62B5-CEFA-D6D937521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FB6A9-B993-B583-7594-844C325D0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864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8E3B7-805E-D56C-3F9C-B932500FD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515EB-9675-6340-BA7C-5E0FDC7AD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F5AE2-454B-4F7C-D5D4-63F05164F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CCC33-F5C3-17DB-F27D-638391CD4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7D8CC-10CF-CB4C-0A9B-80D5B0343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13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AF902-A9FD-E519-9F58-20E5C6A01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BC1606-1350-5A59-F438-A84C8038FA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BC4FAE-871C-CF15-1230-DC98D0F065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60B83C-0419-8A09-2EA8-047ABE6E3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82FE48-D4FF-5FAF-9E89-63A6D0A36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6AE5B6-717F-8A6A-8F31-E1A853AA8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70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AA986-D69A-B789-9745-58630D697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4FF4BC-B49C-5A1D-DE21-95BF2AF4E9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37D9F-1E5A-D6BB-2152-CBCC530D98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7741A8-DB72-7F59-9B2B-EBD44C9E40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F88AA-1405-A218-66B4-D444937E7B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35DB61-BB6E-C99E-08FF-390329548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EF994A-4724-5E52-7089-5119F2FCE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7665CB-5DE3-8A23-0945-01EA68669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633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0BD3-CFD1-D57B-25BA-56CC278DF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E828E9-10EE-2B4D-0AF5-C005C5398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C50010-D56E-4FA4-6BFB-141682D09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52065F-5DAB-5106-1322-C38A48CA6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77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ED2416-EF7D-2D3A-EE8E-5B4E9BD41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51A68D-772E-73FC-8129-E6BD059A3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DF5A7A-5315-4E9F-B769-C5A17B258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1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7522B-8A59-FC3F-A0BB-E2615791C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52BC7-641D-5379-ABD1-87BC491AF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57F81-74EF-DA3D-07E9-D7475BC2FF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E1CA3-1572-E6ED-F537-1AB207741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221C3-A2D1-E5C9-7389-65CD541D1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611A19-4357-F582-4081-D6618E199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16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1154B-81A7-3FE5-3630-03EF42CE0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A572AA-5BCC-79A4-4356-006B4BE6BF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1DA0E-8050-506C-0D4B-7CCAA8D669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7E906-B2C5-150E-FCA6-4FFD37B0D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A60E46-1CE4-1736-47CE-97BB6EDCD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DED752-4EE7-6712-D3BE-994E83233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00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D37F0-B11A-36C8-04AD-E53F3B557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5EF87-F392-A69D-597D-59B7FD6E4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3F397-6B0F-EC58-D3B1-5B84F1F58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F5847-0ABE-0959-6142-0969F7303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322BB-87E7-99DE-E81E-CADBCE951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222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E6744A-817C-78DC-0898-B350F26443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56C5D9-B3A7-64EF-2F78-9AAB206DF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5101D-DCE3-888F-09B2-C174B26B4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A783F-0866-4165-D1B7-513A239E3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F6D75C-BC52-AE15-B7A5-94D5B285C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53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5AF1DA-605B-525B-FD26-FA3376178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E15EF-8813-34B1-3A60-871FBB1A7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27A4AC-D42F-5A19-2450-E1CF6A76B8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106BC1-E491-4A0F-B051-5FCC4A478A4C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4F44CC-21EB-DF84-86F3-119AE48ED0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A68EC-B88F-1CC6-3733-CA37DD1E8D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E57965-7876-482E-A8EF-1B6B5474EC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445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020B33-0EA8-7D1C-AD3F-80E1FF16A4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21"/>
          <a:stretch>
            <a:fillRect/>
          </a:stretch>
        </p:blipFill>
        <p:spPr>
          <a:xfrm>
            <a:off x="2603257" y="0"/>
            <a:ext cx="9547224" cy="6857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44774" y="0"/>
            <a:ext cx="2756893" cy="6858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D1512B-89ED-F9BA-5532-FA49BC3FD8F3}"/>
              </a:ext>
            </a:extLst>
          </p:cNvPr>
          <p:cNvSpPr txBox="1"/>
          <p:nvPr/>
        </p:nvSpPr>
        <p:spPr>
          <a:xfrm>
            <a:off x="132674" y="65255"/>
            <a:ext cx="2601041" cy="6755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It would be wonderful if you could encourage your child to log in to the following interactive resources to support their learning:</a:t>
            </a:r>
          </a:p>
          <a:p>
            <a:pPr lvl="0"/>
            <a:r>
              <a:rPr lang="en-GB" sz="1400" dirty="0"/>
              <a:t>Times Tables Rockstars, and/or Timestables.co.uk.</a:t>
            </a:r>
          </a:p>
          <a:p>
            <a:pPr lvl="0"/>
            <a:endParaRPr lang="en-GB" sz="900" dirty="0"/>
          </a:p>
          <a:p>
            <a:pPr lvl="0"/>
            <a:r>
              <a:rPr lang="en-GB" sz="1400" dirty="0"/>
              <a:t>Reading with your child and discussing their books at least 3 times a week really does support their comprehension skills, build on their imagination and support their writing. Please log each time you read so your child can earn rewards </a:t>
            </a:r>
            <a:r>
              <a:rPr lang="en-GB" sz="1400" dirty="0">
                <a:sym typeface="Wingdings" panose="05000000000000000000" pitchFamily="2" charset="2"/>
              </a:rPr>
              <a:t> </a:t>
            </a:r>
            <a:endParaRPr lang="en-GB" sz="1400" dirty="0"/>
          </a:p>
          <a:p>
            <a:pPr lvl="0"/>
            <a:endParaRPr lang="en-GB" sz="900" dirty="0"/>
          </a:p>
          <a:p>
            <a:pPr lvl="0"/>
            <a:r>
              <a:rPr lang="en-GB" sz="1400" dirty="0"/>
              <a:t>Also, any practising of all the spellings they have had over the last couple of terms would be great and very helpful!</a:t>
            </a:r>
          </a:p>
          <a:p>
            <a:endParaRPr lang="en-GB" sz="900" dirty="0"/>
          </a:p>
          <a:p>
            <a:r>
              <a:rPr lang="en-GB" sz="1400" u="sng" dirty="0"/>
              <a:t>This term’s additional events include: </a:t>
            </a:r>
          </a:p>
          <a:p>
            <a:r>
              <a:rPr lang="en-GB" sz="1400" dirty="0" err="1"/>
              <a:t>Kurling</a:t>
            </a:r>
            <a:r>
              <a:rPr lang="en-GB" sz="1400" dirty="0"/>
              <a:t> taster day</a:t>
            </a:r>
          </a:p>
          <a:p>
            <a:r>
              <a:rPr lang="en-GB" sz="1400" dirty="0"/>
              <a:t>World Book day</a:t>
            </a:r>
          </a:p>
          <a:p>
            <a:r>
              <a:rPr lang="en-GB" sz="1400" dirty="0"/>
              <a:t>The Big Plastic count</a:t>
            </a:r>
          </a:p>
          <a:p>
            <a:r>
              <a:rPr lang="en-GB" sz="1400" dirty="0"/>
              <a:t>Science Week</a:t>
            </a:r>
          </a:p>
          <a:p>
            <a:r>
              <a:rPr lang="en-GB" sz="1400" dirty="0"/>
              <a:t>Year 4 class trip to Kent Life</a:t>
            </a:r>
          </a:p>
          <a:p>
            <a:r>
              <a:rPr lang="en-GB" sz="1400" dirty="0"/>
              <a:t>Parents’ Evening</a:t>
            </a:r>
          </a:p>
          <a:p>
            <a:r>
              <a:rPr lang="en-GB" sz="1400" dirty="0"/>
              <a:t>Easter church service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112A7D-5451-AB1D-11CF-D11FC3A3CF38}"/>
              </a:ext>
            </a:extLst>
          </p:cNvPr>
          <p:cNvSpPr txBox="1"/>
          <p:nvPr/>
        </p:nvSpPr>
        <p:spPr>
          <a:xfrm>
            <a:off x="4074289" y="717630"/>
            <a:ext cx="16551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History </a:t>
            </a:r>
            <a:r>
              <a:rPr lang="en-GB" sz="1400" dirty="0"/>
              <a:t>                   Our topic will be continuing to learn all about the Ancient Egyptians.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28678C-A35E-7C50-F3FD-A29D60B61196}"/>
              </a:ext>
            </a:extLst>
          </p:cNvPr>
          <p:cNvSpPr txBox="1"/>
          <p:nvPr/>
        </p:nvSpPr>
        <p:spPr>
          <a:xfrm>
            <a:off x="6613246" y="270851"/>
            <a:ext cx="1655179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Maths</a:t>
            </a:r>
            <a:endParaRPr lang="en-GB" sz="1400" dirty="0"/>
          </a:p>
          <a:p>
            <a:r>
              <a:rPr lang="en-GB" sz="1300" dirty="0"/>
              <a:t>We will be continuing to learn about measurement including length and perimeter as well as begin to dig deeper into fractions.</a:t>
            </a:r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308800-E1D8-4D67-996C-FBDA0600349E}"/>
              </a:ext>
            </a:extLst>
          </p:cNvPr>
          <p:cNvSpPr txBox="1"/>
          <p:nvPr/>
        </p:nvSpPr>
        <p:spPr>
          <a:xfrm>
            <a:off x="10259235" y="2747481"/>
            <a:ext cx="16551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PSHE</a:t>
            </a:r>
            <a:endParaRPr lang="en-GB" sz="1400" dirty="0"/>
          </a:p>
          <a:p>
            <a:r>
              <a:rPr lang="en-GB" sz="1400" dirty="0"/>
              <a:t>Our area this term will be looking at ‘Don’t hold on to what’s wrong!’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6223056-655F-F1BF-C566-BB8FF327CE7B}"/>
              </a:ext>
            </a:extLst>
          </p:cNvPr>
          <p:cNvSpPr txBox="1"/>
          <p:nvPr/>
        </p:nvSpPr>
        <p:spPr>
          <a:xfrm>
            <a:off x="9136938" y="4624934"/>
            <a:ext cx="16551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Science</a:t>
            </a:r>
            <a:endParaRPr lang="en-GB" sz="1400" dirty="0"/>
          </a:p>
          <a:p>
            <a:r>
              <a:rPr lang="en-GB" sz="1400" dirty="0"/>
              <a:t>Next term we will be learning all about sound and how it travels whilst exploring pitch and volume.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D4A54B7-496A-9C8F-388F-7DD0974838D2}"/>
              </a:ext>
            </a:extLst>
          </p:cNvPr>
          <p:cNvSpPr txBox="1"/>
          <p:nvPr/>
        </p:nvSpPr>
        <p:spPr>
          <a:xfrm>
            <a:off x="6631309" y="5075499"/>
            <a:ext cx="16551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Computing</a:t>
            </a:r>
            <a:endParaRPr lang="en-GB" sz="1400" dirty="0"/>
          </a:p>
          <a:p>
            <a:r>
              <a:rPr lang="en-GB" sz="1400" dirty="0"/>
              <a:t>Next term we will be introduced to data and information and learning all about data logging.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F6FD41-6E21-8DD8-BBFC-4CE4D8658FDB}"/>
              </a:ext>
            </a:extLst>
          </p:cNvPr>
          <p:cNvSpPr txBox="1"/>
          <p:nvPr/>
        </p:nvSpPr>
        <p:spPr>
          <a:xfrm>
            <a:off x="4149776" y="4734034"/>
            <a:ext cx="16551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R.E and worldviews</a:t>
            </a:r>
            <a:endParaRPr lang="en-GB" sz="1200" dirty="0"/>
          </a:p>
          <a:p>
            <a:r>
              <a:rPr lang="en-GB" sz="1200" dirty="0"/>
              <a:t>In RE and worldviews we will be discussing who was Jesus really?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D6F9D0F-60E6-174F-7C3E-00D77441C79C}"/>
              </a:ext>
            </a:extLst>
          </p:cNvPr>
          <p:cNvSpPr txBox="1"/>
          <p:nvPr/>
        </p:nvSpPr>
        <p:spPr>
          <a:xfrm>
            <a:off x="2995099" y="2737412"/>
            <a:ext cx="16551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Art</a:t>
            </a:r>
            <a:endParaRPr lang="en-GB" sz="1200" dirty="0"/>
          </a:p>
          <a:p>
            <a:r>
              <a:rPr lang="en-GB" sz="1200" dirty="0"/>
              <a:t>For Art we will be learning about Sonia Boyce and exploring her methods and artistic style. Then we will try to create our own inspired pieces.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90EF743-4F86-6A2C-BE88-62E0DFB00131}"/>
              </a:ext>
            </a:extLst>
          </p:cNvPr>
          <p:cNvSpPr txBox="1"/>
          <p:nvPr/>
        </p:nvSpPr>
        <p:spPr>
          <a:xfrm>
            <a:off x="9136937" y="736175"/>
            <a:ext cx="165517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English</a:t>
            </a:r>
            <a:endParaRPr lang="en-GB" sz="1400" dirty="0"/>
          </a:p>
          <a:p>
            <a:r>
              <a:rPr lang="en-GB" sz="1400" dirty="0"/>
              <a:t>We will be looking at the story called ‘The Lost Happy Endings’ and writing a twisted narrative and persuasive letter.</a:t>
            </a:r>
          </a:p>
          <a:p>
            <a:endParaRPr lang="en-GB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05C285C-0DF6-87FA-1387-9E3CCB74F8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642" y="5534528"/>
            <a:ext cx="817020" cy="738113"/>
          </a:xfrm>
          <a:prstGeom prst="rect">
            <a:avLst/>
          </a:prstGeom>
        </p:spPr>
      </p:pic>
      <p:sp>
        <p:nvSpPr>
          <p:cNvPr id="26" name="Rectangle 2">
            <a:extLst>
              <a:ext uri="{FF2B5EF4-FFF2-40B4-BE49-F238E27FC236}">
                <a16:creationId xmlns:a16="http://schemas.microsoft.com/office/drawing/2014/main" id="{AAB81163-E0C8-B9B8-A8D0-AD5478E439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3478" y="2829056"/>
            <a:ext cx="2126238" cy="64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Hawthorn Class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Picture 11">
            <a:extLst>
              <a:ext uri="{FF2B5EF4-FFF2-40B4-BE49-F238E27FC236}">
                <a16:creationId xmlns:a16="http://schemas.microsoft.com/office/drawing/2014/main" id="{76A4318D-E1CB-C36F-5682-4DC1D4D2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770" y="3191790"/>
            <a:ext cx="695998" cy="57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3">
            <a:extLst>
              <a:ext uri="{FF2B5EF4-FFF2-40B4-BE49-F238E27FC236}">
                <a16:creationId xmlns:a16="http://schemas.microsoft.com/office/drawing/2014/main" id="{9F17235E-E3FF-E7CC-E66C-884C78F293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3478" y="3804740"/>
            <a:ext cx="21262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Newsletter Term 3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58AFDAC-04F2-06C2-19B8-B449AB8DE4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4340" y="5075499"/>
            <a:ext cx="1195437" cy="8142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700DD1-7A67-DCEB-BBEE-E89BC85660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3257" y="186484"/>
            <a:ext cx="1393575" cy="939259"/>
          </a:xfrm>
          <a:prstGeom prst="rect">
            <a:avLst/>
          </a:prstGeom>
        </p:spPr>
      </p:pic>
      <p:sp>
        <p:nvSpPr>
          <p:cNvPr id="3" name="AutoShape 2">
            <a:extLst>
              <a:ext uri="{FF2B5EF4-FFF2-40B4-BE49-F238E27FC236}">
                <a16:creationId xmlns:a16="http://schemas.microsoft.com/office/drawing/2014/main" id="{CB61DFC8-785C-5D13-31BE-2E63208FBC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 descr="A square with a number of marks on it&#10;&#10;AI-generated content may be incorrect.">
            <a:extLst>
              <a:ext uri="{FF2B5EF4-FFF2-40B4-BE49-F238E27FC236}">
                <a16:creationId xmlns:a16="http://schemas.microsoft.com/office/drawing/2014/main" id="{2D296DFF-17E3-C025-5E1A-ED8F18274B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18" y="36408"/>
            <a:ext cx="769692" cy="6812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577458-3FE3-268B-7C05-6D60D96F0C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14977" y="89663"/>
            <a:ext cx="1174800" cy="14790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BF6795-EE1C-6A3C-316C-74DCDD5A9C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8035" y="4553615"/>
            <a:ext cx="1393844" cy="927540"/>
          </a:xfrm>
          <a:prstGeom prst="rect">
            <a:avLst/>
          </a:prstGeom>
        </p:spPr>
      </p:pic>
      <p:pic>
        <p:nvPicPr>
          <p:cNvPr id="1026" name="Picture 2" descr="Understand Fractions - A Visual Guide ...">
            <a:extLst>
              <a:ext uri="{FF2B5EF4-FFF2-40B4-BE49-F238E27FC236}">
                <a16:creationId xmlns:a16="http://schemas.microsoft.com/office/drawing/2014/main" id="{BE4F8026-0431-0F89-06A7-0BEAE5BB1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5882" y="55132"/>
            <a:ext cx="1362075" cy="68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039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Meiryo</vt:lpstr>
      <vt:lpstr>Aptos</vt:lpstr>
      <vt:lpstr>Aptos Display</vt:lpstr>
      <vt:lpstr>Arial</vt:lpstr>
      <vt:lpstr>Calibri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Thornby</dc:creator>
  <cp:lastModifiedBy>Michelle Crowe</cp:lastModifiedBy>
  <cp:revision>4</cp:revision>
  <dcterms:created xsi:type="dcterms:W3CDTF">2025-10-15T13:55:13Z</dcterms:created>
  <dcterms:modified xsi:type="dcterms:W3CDTF">2026-02-04T18:16:01Z</dcterms:modified>
</cp:coreProperties>
</file>